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4" r:id="rId4"/>
    <p:sldId id="276" r:id="rId5"/>
    <p:sldId id="272" r:id="rId6"/>
    <p:sldId id="271" r:id="rId7"/>
    <p:sldId id="274" r:id="rId8"/>
    <p:sldId id="269" r:id="rId9"/>
    <p:sldId id="273" r:id="rId10"/>
    <p:sldId id="275" r:id="rId11"/>
    <p:sldId id="277" r:id="rId12"/>
    <p:sldId id="279" r:id="rId13"/>
    <p:sldId id="259" r:id="rId14"/>
    <p:sldId id="280" r:id="rId15"/>
    <p:sldId id="283" r:id="rId16"/>
    <p:sldId id="278" r:id="rId17"/>
    <p:sldId id="281" r:id="rId18"/>
    <p:sldId id="296" r:id="rId19"/>
    <p:sldId id="258" r:id="rId20"/>
    <p:sldId id="261" r:id="rId21"/>
    <p:sldId id="263" r:id="rId22"/>
    <p:sldId id="292" r:id="rId23"/>
    <p:sldId id="264" r:id="rId24"/>
    <p:sldId id="265" r:id="rId25"/>
    <p:sldId id="295" r:id="rId26"/>
    <p:sldId id="284" r:id="rId27"/>
    <p:sldId id="266" r:id="rId28"/>
    <p:sldId id="267" r:id="rId29"/>
    <p:sldId id="288" r:id="rId30"/>
    <p:sldId id="287" r:id="rId31"/>
    <p:sldId id="268" r:id="rId32"/>
    <p:sldId id="289" r:id="rId33"/>
    <p:sldId id="286" r:id="rId34"/>
    <p:sldId id="290" r:id="rId35"/>
    <p:sldId id="291" r:id="rId36"/>
    <p:sldId id="293" r:id="rId37"/>
    <p:sldId id="297" r:id="rId3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3"/>
    <p:restoredTop sz="94713"/>
  </p:normalViewPr>
  <p:slideViewPr>
    <p:cSldViewPr snapToGrid="0" snapToObjects="1">
      <p:cViewPr>
        <p:scale>
          <a:sx n="125" d="100"/>
          <a:sy n="125" d="100"/>
        </p:scale>
        <p:origin x="45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0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4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7/h004029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per.46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2541538"/>
            <a:ext cx="5478379" cy="142794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How Personality Traits effect attention and happiness in a simulated classroom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r>
              <a:rPr lang="en-US" sz="2000">
                <a:solidFill>
                  <a:srgbClr val="FFFFFF"/>
                </a:solidFill>
              </a:rPr>
              <a:t>manuel.pasieka@protonmail.ch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61B13-1B00-7A4A-8486-6664C93C3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31" y="1943766"/>
            <a:ext cx="2978376" cy="59777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379" y="6356350"/>
            <a:ext cx="541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E5BE5A4-2ABC-B348-B4E7-5A53C6590C1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0CA37-5374-224F-BF2C-9C041099E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78" y="4316462"/>
            <a:ext cx="2032000" cy="97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1C7CB-E52E-544B-A7A4-56C4B94AC407}"/>
              </a:ext>
            </a:extLst>
          </p:cNvPr>
          <p:cNvSpPr txBox="1"/>
          <p:nvPr/>
        </p:nvSpPr>
        <p:spPr>
          <a:xfrm>
            <a:off x="5189620" y="483583"/>
            <a:ext cx="3071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Master Thesis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build a agent based model of a virtual classroom based on the Big Five?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C6E055-F48A-1B40-8ED4-688E68E0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2038360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(i.e. define the classroom)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(i.e. possible behavior and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(i.e. how to select and control behavior)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C977F6-D7F4-6B4C-B9B7-AC7D0211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589722" y="3317205"/>
            <a:ext cx="563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 of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Individual/Group tables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FE9346E-E050-E547-81EA-188504FE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63" y="2272184"/>
            <a:ext cx="5939412" cy="3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0B6F31-CEF2-AB40-9C7F-A4FC81F1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838648" y="1570818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752022" y="875644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52" y="1621130"/>
            <a:ext cx="2664453" cy="2674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Chat        </a:t>
            </a:r>
          </a:p>
          <a:p>
            <a:pPr marL="0" indent="0">
              <a:buNone/>
            </a:pPr>
            <a:r>
              <a:rPr lang="en-US" dirty="0"/>
              <a:t>Take a break</a:t>
            </a:r>
          </a:p>
          <a:p>
            <a:pPr marL="0" indent="0">
              <a:buNone/>
            </a:pPr>
            <a:r>
              <a:rPr lang="en-US" dirty="0"/>
              <a:t>Study alone</a:t>
            </a:r>
          </a:p>
          <a:p>
            <a:pPr marL="0" indent="0">
              <a:buNone/>
            </a:pPr>
            <a:r>
              <a:rPr lang="en-US" dirty="0"/>
              <a:t>Study in groups</a:t>
            </a:r>
          </a:p>
          <a:p>
            <a:pPr marL="0" indent="0">
              <a:buNone/>
            </a:pPr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289305" y="87506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Action Scores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789397" y="370466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5D5F1-DC45-5740-960E-181DD44E12CA}"/>
              </a:ext>
            </a:extLst>
          </p:cNvPr>
          <p:cNvSpPr/>
          <p:nvPr/>
        </p:nvSpPr>
        <p:spPr>
          <a:xfrm>
            <a:off x="763323" y="4375595"/>
            <a:ext cx="3512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Conscientiousness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Extraversion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Agreeableness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Neuroticism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1951E-83D1-5E4C-A3BC-B8F52FD6D618}"/>
              </a:ext>
            </a:extLst>
          </p:cNvPr>
          <p:cNvGrpSpPr/>
          <p:nvPr/>
        </p:nvGrpSpPr>
        <p:grpSpPr>
          <a:xfrm>
            <a:off x="4298200" y="4405021"/>
            <a:ext cx="3165910" cy="2353858"/>
            <a:chOff x="8658324" y="4546671"/>
            <a:chExt cx="3165910" cy="2353858"/>
          </a:xfrm>
        </p:grpSpPr>
        <p:sp>
          <p:nvSpPr>
            <p:cNvPr id="64" name="Rectángulo redondeado 17">
              <a:extLst>
                <a:ext uri="{FF2B5EF4-FFF2-40B4-BE49-F238E27FC236}">
                  <a16:creationId xmlns:a16="http://schemas.microsoft.com/office/drawing/2014/main" id="{6DACE0CC-3D46-9E47-B514-EDD0FBCDC94D}"/>
                </a:ext>
              </a:extLst>
            </p:cNvPr>
            <p:cNvSpPr/>
            <p:nvPr/>
          </p:nvSpPr>
          <p:spPr>
            <a:xfrm>
              <a:off x="8658324" y="4546671"/>
              <a:ext cx="2415941" cy="81234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Interactions &amp;Environment</a:t>
              </a:r>
            </a:p>
          </p:txBody>
        </p:sp>
        <p:sp>
          <p:nvSpPr>
            <p:cNvPr id="65" name="Marcador de contenido 2">
              <a:extLst>
                <a:ext uri="{FF2B5EF4-FFF2-40B4-BE49-F238E27FC236}">
                  <a16:creationId xmlns:a16="http://schemas.microsoft.com/office/drawing/2014/main" id="{810C6E76-9279-2045-8459-482B1294DE68}"/>
                </a:ext>
              </a:extLst>
            </p:cNvPr>
            <p:cNvSpPr txBox="1">
              <a:spLocks/>
            </p:cNvSpPr>
            <p:nvPr/>
          </p:nvSpPr>
          <p:spPr>
            <a:xfrm>
              <a:off x="8658325" y="5455514"/>
              <a:ext cx="3165909" cy="14450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Other agents</a:t>
              </a:r>
            </a:p>
            <a:p>
              <a:r>
                <a:rPr lang="en-US" dirty="0"/>
                <a:t>Available Tables</a:t>
              </a:r>
            </a:p>
            <a:p>
              <a:r>
                <a:rPr lang="en-US" dirty="0"/>
                <a:t>Noise Level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FBEA45E-6A28-2845-9A91-3F0FB1E6F658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167963" y="1170317"/>
            <a:ext cx="1121342" cy="5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2A61FE4-2BB9-EE41-909F-6B63EE473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892039"/>
              </p:ext>
            </p:extLst>
          </p:nvPr>
        </p:nvGraphicFramePr>
        <p:xfrm>
          <a:off x="4338567" y="1616774"/>
          <a:ext cx="607886" cy="25393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7886">
                  <a:extLst>
                    <a:ext uri="{9D8B030D-6E8A-4147-A177-3AD203B41FA5}">
                      <a16:colId xmlns:a16="http://schemas.microsoft.com/office/drawing/2014/main" val="4118873261"/>
                    </a:ext>
                  </a:extLst>
                </a:gridCol>
              </a:tblGrid>
              <a:tr h="512406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833437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026336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465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4286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88855"/>
                  </a:ext>
                </a:extLst>
              </a:tr>
            </a:tbl>
          </a:graphicData>
        </a:graphic>
      </p:graphicFrame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CAEB104-4961-1C48-9C5C-C90E10D12B9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205338" y="1178579"/>
            <a:ext cx="523296" cy="2821338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0B7F5C24-AF60-6841-BEA1-B4FF6FC039DE}"/>
              </a:ext>
            </a:extLst>
          </p:cNvPr>
          <p:cNvCxnSpPr>
            <a:cxnSpLocks/>
          </p:cNvCxnSpPr>
          <p:nvPr/>
        </p:nvCxnSpPr>
        <p:spPr>
          <a:xfrm flipV="1">
            <a:off x="6813531" y="3894958"/>
            <a:ext cx="1650508" cy="916237"/>
          </a:xfrm>
          <a:prstGeom prst="bentConnector3">
            <a:avLst>
              <a:gd name="adj1" fmla="val 725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ángulo redondeado 17">
            <a:extLst>
              <a:ext uri="{FF2B5EF4-FFF2-40B4-BE49-F238E27FC236}">
                <a16:creationId xmlns:a16="http://schemas.microsoft.com/office/drawing/2014/main" id="{4B345F69-1800-374B-8E20-E318559D852A}"/>
              </a:ext>
            </a:extLst>
          </p:cNvPr>
          <p:cNvSpPr/>
          <p:nvPr/>
        </p:nvSpPr>
        <p:spPr>
          <a:xfrm>
            <a:off x="9106458" y="3605673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132" name="Rectángulo redondeado 17">
            <a:extLst>
              <a:ext uri="{FF2B5EF4-FFF2-40B4-BE49-F238E27FC236}">
                <a16:creationId xmlns:a16="http://schemas.microsoft.com/office/drawing/2014/main" id="{C1FBE04C-FD24-ED43-A5CC-FA6C49E82C8C}"/>
              </a:ext>
            </a:extLst>
          </p:cNvPr>
          <p:cNvSpPr/>
          <p:nvPr/>
        </p:nvSpPr>
        <p:spPr>
          <a:xfrm>
            <a:off x="9103339" y="874269"/>
            <a:ext cx="2415941" cy="5904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Vector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F777C97-199D-4D4C-9D36-3C88B3DE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90" y="2069585"/>
            <a:ext cx="812800" cy="8128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B6F05D3-611F-EA40-AF7A-20706A3D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6" y="765711"/>
            <a:ext cx="812800" cy="812800"/>
          </a:xfrm>
          <a:prstGeom prst="rect">
            <a:avLst/>
          </a:prstGeom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020BEC7-0C19-2448-80C1-4035EC5BE494}"/>
              </a:ext>
            </a:extLst>
          </p:cNvPr>
          <p:cNvCxnSpPr>
            <a:stCxn id="132" idx="1"/>
            <a:endCxn id="141" idx="3"/>
          </p:cNvCxnSpPr>
          <p:nvPr/>
        </p:nvCxnSpPr>
        <p:spPr>
          <a:xfrm flipH="1">
            <a:off x="8420736" y="1169519"/>
            <a:ext cx="682603" cy="2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7B24935-02CC-6541-A91B-7D813BA66EE9}"/>
              </a:ext>
            </a:extLst>
          </p:cNvPr>
          <p:cNvGrpSpPr/>
          <p:nvPr/>
        </p:nvGrpSpPr>
        <p:grpSpPr>
          <a:xfrm>
            <a:off x="7601890" y="3430166"/>
            <a:ext cx="812800" cy="886068"/>
            <a:chOff x="8853288" y="1959568"/>
            <a:chExt cx="812800" cy="886068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E8FEA1-F797-EE4A-A606-6FAEFFC13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288" y="1959568"/>
              <a:ext cx="812800" cy="812800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8967F99B-263E-2145-8A36-79D6773C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3288" y="2032836"/>
              <a:ext cx="812800" cy="812800"/>
            </a:xfrm>
            <a:prstGeom prst="rect">
              <a:avLst/>
            </a:prstGeom>
          </p:spPr>
        </p:pic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6C815D2-5A04-5743-B9AC-18726D11076F}"/>
              </a:ext>
            </a:extLst>
          </p:cNvPr>
          <p:cNvCxnSpPr>
            <a:cxnSpLocks/>
            <a:stCxn id="18" idx="3"/>
            <a:endCxn id="141" idx="1"/>
          </p:cNvCxnSpPr>
          <p:nvPr/>
        </p:nvCxnSpPr>
        <p:spPr>
          <a:xfrm>
            <a:off x="6705246" y="1170317"/>
            <a:ext cx="902690" cy="1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65ABD2C-EBC4-B044-9E39-2E7D4108D541}"/>
              </a:ext>
            </a:extLst>
          </p:cNvPr>
          <p:cNvCxnSpPr>
            <a:cxnSpLocks/>
          </p:cNvCxnSpPr>
          <p:nvPr/>
        </p:nvCxnSpPr>
        <p:spPr>
          <a:xfrm flipV="1">
            <a:off x="8414690" y="3888311"/>
            <a:ext cx="691768" cy="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E1D0A96-09D4-C54B-ABAF-0FB11AF0680B}"/>
              </a:ext>
            </a:extLst>
          </p:cNvPr>
          <p:cNvCxnSpPr>
            <a:cxnSpLocks/>
            <a:stCxn id="141" idx="2"/>
            <a:endCxn id="138" idx="0"/>
          </p:cNvCxnSpPr>
          <p:nvPr/>
        </p:nvCxnSpPr>
        <p:spPr>
          <a:xfrm flipH="1">
            <a:off x="8008290" y="1578511"/>
            <a:ext cx="6046" cy="491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C90152F-78AB-B34B-9E8E-796B4AEEE659}"/>
              </a:ext>
            </a:extLst>
          </p:cNvPr>
          <p:cNvCxnSpPr>
            <a:cxnSpLocks/>
            <a:stCxn id="138" idx="2"/>
            <a:endCxn id="148" idx="0"/>
          </p:cNvCxnSpPr>
          <p:nvPr/>
        </p:nvCxnSpPr>
        <p:spPr>
          <a:xfrm>
            <a:off x="8008290" y="2882385"/>
            <a:ext cx="0" cy="547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482BA7C-A4E9-8F4D-B290-944D2E24A211}"/>
              </a:ext>
            </a:extLst>
          </p:cNvPr>
          <p:cNvCxnSpPr>
            <a:cxnSpLocks/>
          </p:cNvCxnSpPr>
          <p:nvPr/>
        </p:nvCxnSpPr>
        <p:spPr>
          <a:xfrm flipV="1">
            <a:off x="8008290" y="4303622"/>
            <a:ext cx="0" cy="494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354459" y="71878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5ACF55-8AC6-6D48-A6DA-194F1A8D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Influences on Agent Behavior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10">
            <a:extLst>
              <a:ext uri="{FF2B5EF4-FFF2-40B4-BE49-F238E27FC236}">
                <a16:creationId xmlns:a16="http://schemas.microsoft.com/office/drawing/2014/main" id="{777A1E39-4F8A-BC49-9A87-332482E095A3}"/>
              </a:ext>
            </a:extLst>
          </p:cNvPr>
          <p:cNvSpPr/>
          <p:nvPr/>
        </p:nvSpPr>
        <p:spPr>
          <a:xfrm>
            <a:off x="2819361" y="2186230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0" name="Rectángulo redondeado 17">
            <a:extLst>
              <a:ext uri="{FF2B5EF4-FFF2-40B4-BE49-F238E27FC236}">
                <a16:creationId xmlns:a16="http://schemas.microsoft.com/office/drawing/2014/main" id="{86A088A3-FC4C-3C42-A186-B1046D38195E}"/>
              </a:ext>
            </a:extLst>
          </p:cNvPr>
          <p:cNvSpPr/>
          <p:nvPr/>
        </p:nvSpPr>
        <p:spPr>
          <a:xfrm>
            <a:off x="6843947" y="2186229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11" name="Rectángulo redondeado 47">
            <a:extLst>
              <a:ext uri="{FF2B5EF4-FFF2-40B4-BE49-F238E27FC236}">
                <a16:creationId xmlns:a16="http://schemas.microsoft.com/office/drawing/2014/main" id="{C3F44C73-25C1-7E45-BFC1-8D86C2DAD7C1}"/>
              </a:ext>
            </a:extLst>
          </p:cNvPr>
          <p:cNvSpPr/>
          <p:nvPr/>
        </p:nvSpPr>
        <p:spPr>
          <a:xfrm>
            <a:off x="2819360" y="527147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Pressure</a:t>
            </a:r>
          </a:p>
        </p:txBody>
      </p:sp>
      <p:sp>
        <p:nvSpPr>
          <p:cNvPr id="13" name="Rectángulo redondeado 17">
            <a:extLst>
              <a:ext uri="{FF2B5EF4-FFF2-40B4-BE49-F238E27FC236}">
                <a16:creationId xmlns:a16="http://schemas.microsoft.com/office/drawing/2014/main" id="{DEB0129E-4EE9-B749-AF64-8AF8EC966C30}"/>
              </a:ext>
            </a:extLst>
          </p:cNvPr>
          <p:cNvSpPr/>
          <p:nvPr/>
        </p:nvSpPr>
        <p:spPr>
          <a:xfrm>
            <a:off x="6843946" y="5271477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Interactions</a:t>
            </a:r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D79750C5-2D59-FA42-B787-90499A442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133" y="2281572"/>
            <a:ext cx="3285154" cy="32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4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328B1E-99F4-6B4A-8AD7-5CE2B2BE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70027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524" y="188556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87D08-958B-6747-A9C4-74153C67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dynamics emerge from agent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Profiles have different Group dynamics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A49B-BF7D-0D4B-A2B7-8B32983FC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256" y="2147508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Simulation</a:t>
            </a:r>
          </a:p>
        </p:txBody>
      </p:sp>
    </p:spTree>
    <p:extLst>
      <p:ext uri="{BB962C8B-B14F-4D97-AF65-F5344CB8AC3E}">
        <p14:creationId xmlns:p14="http://schemas.microsoft.com/office/powerpoint/2010/main" val="351236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BA1050-2B59-9A42-B618-4BFDBCEC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" y="120349"/>
            <a:ext cx="10626291" cy="1130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24019" y="2508774"/>
            <a:ext cx="3118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attention, happiness and motivation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26" y="63357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Simulation - Breakfastclub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07ACC-5513-8F4A-BD84-D3980C10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7931" y="1527192"/>
            <a:ext cx="8215750" cy="4829158"/>
          </a:xfrm>
        </p:spPr>
      </p:pic>
    </p:spTree>
    <p:extLst>
      <p:ext uri="{BB962C8B-B14F-4D97-AF65-F5344CB8AC3E}">
        <p14:creationId xmlns:p14="http://schemas.microsoft.com/office/powerpoint/2010/main" val="34899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FC737E-3254-BA43-ACA0-FCB12D70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468EE4-5FD7-264A-BFC4-AA0ED0D2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532795" y="672323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B400-3A7B-7949-ABE4-43D4DF67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9E904-936C-C346-86DF-55979D86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6448985" y="743604"/>
            <a:ext cx="4811486" cy="611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336A2-493E-6A4D-8DCB-99805897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30924"/>
          <a:stretch/>
        </p:blipFill>
        <p:spPr>
          <a:xfrm>
            <a:off x="1013174" y="743604"/>
            <a:ext cx="4729843" cy="6114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4143-9DB5-9C43-A5CF-15C8ED2A0033}"/>
              </a:ext>
            </a:extLst>
          </p:cNvPr>
          <p:cNvSpPr txBox="1"/>
          <p:nvPr/>
        </p:nvSpPr>
        <p:spPr>
          <a:xfrm>
            <a:off x="2307772" y="220384"/>
            <a:ext cx="169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Agent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6FED8-AE44-E64F-ADEA-3349E29D22E1}"/>
              </a:ext>
            </a:extLst>
          </p:cNvPr>
          <p:cNvSpPr txBox="1"/>
          <p:nvPr/>
        </p:nvSpPr>
        <p:spPr>
          <a:xfrm>
            <a:off x="7539740" y="220384"/>
            <a:ext cx="23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Info</a:t>
            </a:r>
          </a:p>
        </p:txBody>
      </p:sp>
    </p:spTree>
    <p:extLst>
      <p:ext uri="{BB962C8B-B14F-4D97-AF65-F5344CB8AC3E}">
        <p14:creationId xmlns:p14="http://schemas.microsoft.com/office/powerpoint/2010/main" val="113535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0A7402-36A4-164D-8A69-5D3ECD38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Experiment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4" y="1648498"/>
            <a:ext cx="11375549" cy="49212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98838" y="531645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F04C27-A149-124E-8960-132EA3F6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53164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" y="1805633"/>
            <a:ext cx="12124193" cy="44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87B4-FFC5-7947-AA7E-CD501E24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B689673-D71B-F548-A057-47F95132C7C6}"/>
              </a:ext>
            </a:extLst>
          </p:cNvPr>
          <p:cNvSpPr txBox="1">
            <a:spLocks/>
          </p:cNvSpPr>
          <p:nvPr/>
        </p:nvSpPr>
        <p:spPr>
          <a:xfrm>
            <a:off x="1391485" y="2604628"/>
            <a:ext cx="9409030" cy="1648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different personalities effect classroom attention and happiness?</a:t>
            </a:r>
          </a:p>
        </p:txBody>
      </p:sp>
    </p:spTree>
    <p:extLst>
      <p:ext uri="{BB962C8B-B14F-4D97-AF65-F5344CB8AC3E}">
        <p14:creationId xmlns:p14="http://schemas.microsoft.com/office/powerpoint/2010/main" val="2846301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F7420-2F55-FC4A-A3DB-B4DE6D75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Experiment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3B101F-08B0-CD47-859A-C56540132981}"/>
              </a:ext>
            </a:extLst>
          </p:cNvPr>
          <p:cNvSpPr txBox="1"/>
          <p:nvPr/>
        </p:nvSpPr>
        <p:spPr>
          <a:xfrm>
            <a:off x="1251955" y="1988234"/>
            <a:ext cx="940815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different Student Types (Personality Trait Profiles)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Classrooms with different Student Type Distributions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Run multiple simulations per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Compare Classrooms</a:t>
            </a:r>
          </a:p>
        </p:txBody>
      </p:sp>
    </p:spTree>
    <p:extLst>
      <p:ext uri="{BB962C8B-B14F-4D97-AF65-F5344CB8AC3E}">
        <p14:creationId xmlns:p14="http://schemas.microsoft.com/office/powerpoint/2010/main" val="511882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06DF2B-62AA-FA49-A73B-186D2129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Agents and Classrooms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092C53C-7CD9-D645-884F-75DB3A71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76" y="2368779"/>
            <a:ext cx="6087847" cy="3764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CD2CD-8634-E345-AB80-DF8D1E96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77052"/>
            <a:ext cx="4132745" cy="1692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B05E8-C2FD-554F-AD01-23C90EE1236B}"/>
              </a:ext>
            </a:extLst>
          </p:cNvPr>
          <p:cNvSpPr txBox="1"/>
          <p:nvPr/>
        </p:nvSpPr>
        <p:spPr>
          <a:xfrm>
            <a:off x="1059675" y="1609956"/>
            <a:ext cx="3689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Personality Trait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34DF2-336A-1343-B07E-8C0C2096D2E3}"/>
              </a:ext>
            </a:extLst>
          </p:cNvPr>
          <p:cNvSpPr txBox="1"/>
          <p:nvPr/>
        </p:nvSpPr>
        <p:spPr>
          <a:xfrm>
            <a:off x="7017799" y="1622150"/>
            <a:ext cx="2862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E668C-B518-D843-A949-0AFD5C5ED76D}"/>
              </a:ext>
            </a:extLst>
          </p:cNvPr>
          <p:cNvSpPr txBox="1"/>
          <p:nvPr/>
        </p:nvSpPr>
        <p:spPr>
          <a:xfrm>
            <a:off x="222637" y="6075144"/>
            <a:ext cx="11322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/>
              <a:t>[1]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sz="1400" i="1" dirty="0"/>
              <a:t>Journal of Personality and Social Psychology</a:t>
            </a:r>
            <a:r>
              <a:rPr lang="es-US" sz="1400" dirty="0"/>
              <a:t>, </a:t>
            </a:r>
            <a:r>
              <a:rPr lang="es-US" sz="1400" i="1" dirty="0"/>
              <a:t>83</a:t>
            </a:r>
            <a:r>
              <a:rPr lang="es-US" sz="1400" dirty="0"/>
              <a:t>(2), 451–469. https://doi.org/10.1037/0022-3514.83.2.451</a:t>
            </a:r>
          </a:p>
          <a:p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4D9ED-2123-2D4F-A583-945A2BB0AD46}"/>
              </a:ext>
            </a:extLst>
          </p:cNvPr>
          <p:cNvSpPr txBox="1"/>
          <p:nvPr/>
        </p:nvSpPr>
        <p:spPr>
          <a:xfrm>
            <a:off x="1432560" y="3585298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AAD96E-E8A9-0440-BD73-DAB44BDA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105812"/>
            <a:ext cx="10626291" cy="77810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-146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807013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703979-3DF3-A948-83FF-89A4FCAB1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0" t="10351" r="9119" b="43431"/>
          <a:stretch/>
        </p:blipFill>
        <p:spPr>
          <a:xfrm>
            <a:off x="1668048" y="957419"/>
            <a:ext cx="7856951" cy="5909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9426B-9689-A84D-943A-ED36D546A701}"/>
              </a:ext>
            </a:extLst>
          </p:cNvPr>
          <p:cNvSpPr txBox="1"/>
          <p:nvPr/>
        </p:nvSpPr>
        <p:spPr>
          <a:xfrm>
            <a:off x="7100515" y="3411064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ED9BB-05A4-DB46-B236-30085E88F7F1}"/>
              </a:ext>
            </a:extLst>
          </p:cNvPr>
          <p:cNvSpPr txBox="1"/>
          <p:nvPr/>
        </p:nvSpPr>
        <p:spPr>
          <a:xfrm>
            <a:off x="7236129" y="423602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AA3A7-F67F-7649-B918-EA01701CE2F6}"/>
              </a:ext>
            </a:extLst>
          </p:cNvPr>
          <p:cNvSpPr txBox="1"/>
          <p:nvPr/>
        </p:nvSpPr>
        <p:spPr>
          <a:xfrm>
            <a:off x="7236129" y="2731254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ADHD-None-Ambitious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401E3-E6F7-344E-9315-382CCDA0FF3C}"/>
              </a:ext>
            </a:extLst>
          </p:cNvPr>
          <p:cNvSpPr txBox="1"/>
          <p:nvPr/>
        </p:nvSpPr>
        <p:spPr>
          <a:xfrm>
            <a:off x="5956032" y="4963271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r>
              <a:rPr lang="en-US" sz="1400" dirty="0"/>
              <a:t>-Ambitious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6EDE4-3BF9-9545-A99D-98F11CE4ED63}"/>
              </a:ext>
            </a:extLst>
          </p:cNvPr>
          <p:cNvSpPr txBox="1"/>
          <p:nvPr/>
        </p:nvSpPr>
        <p:spPr>
          <a:xfrm>
            <a:off x="4257695" y="5446792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94836-7150-BC48-8E61-492DCA19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Result interpretation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314802" y="2314141"/>
            <a:ext cx="1182971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and ambitious students, move average group happiness and attention</a:t>
            </a:r>
            <a:br>
              <a:rPr lang="en-US" sz="2800" dirty="0"/>
            </a:br>
            <a:r>
              <a:rPr lang="en-US" sz="2800" dirty="0"/>
              <a:t>in opposite directions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have a far strong effect on the group than ambitious students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90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38200" y="1413063"/>
            <a:ext cx="981257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Master Thesis - Objectives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a deterministic closed loop classroom simulation.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Base agent behavior on establish personality trait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how different personality profiles effect individual agent and group behavior.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8F00A-6483-0446-8299-F34CBBF7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B8C26DF-2275-BB43-A1EF-9EBB16BE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Master Thesis - Objectives</a:t>
            </a:r>
          </a:p>
        </p:txBody>
      </p:sp>
    </p:spTree>
    <p:extLst>
      <p:ext uri="{BB962C8B-B14F-4D97-AF65-F5344CB8AC3E}">
        <p14:creationId xmlns:p14="http://schemas.microsoft.com/office/powerpoint/2010/main" val="2464561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21B626-3476-CB4E-8C1A-EC18FE8B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838200" y="2150509"/>
            <a:ext cx="11201400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Breakfastclub implements an agent based model of a virtual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Agent and group behavior is strongly effected by Personality Profiles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Simulating different classrooms profiles produce consistent behavior</a:t>
            </a:r>
          </a:p>
        </p:txBody>
      </p:sp>
    </p:spTree>
    <p:extLst>
      <p:ext uri="{BB962C8B-B14F-4D97-AF65-F5344CB8AC3E}">
        <p14:creationId xmlns:p14="http://schemas.microsoft.com/office/powerpoint/2010/main" val="86071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89" y="438875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3110030" y="1123707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dirty="0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3" b="2981"/>
          <a:stretch/>
        </p:blipFill>
        <p:spPr>
          <a:xfrm>
            <a:off x="9108614" y="1949789"/>
            <a:ext cx="1235777" cy="14262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5885756" y="2289657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4B873-83D8-EC4B-B1D8-5CE4A263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502" y="5191635"/>
            <a:ext cx="12700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70BE3-B9D0-FA41-AC8F-110E7446B0EC}"/>
              </a:ext>
            </a:extLst>
          </p:cNvPr>
          <p:cNvSpPr txBox="1"/>
          <p:nvPr/>
        </p:nvSpPr>
        <p:spPr>
          <a:xfrm>
            <a:off x="5885756" y="5503469"/>
            <a:ext cx="125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Felix </a:t>
            </a:r>
            <a:r>
              <a:rPr lang="en-US" dirty="0" err="1"/>
              <a:t>Meissl</a:t>
            </a:r>
            <a:endParaRPr lang="en-US" dirty="0"/>
          </a:p>
          <a:p>
            <a:r>
              <a:rPr lang="en-US" dirty="0"/>
              <a:t>(Art 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AE78E-BFE0-DA41-A0F6-9D45513E5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7" t="9017" r="23345" b="40016"/>
          <a:stretch/>
        </p:blipFill>
        <p:spPr>
          <a:xfrm>
            <a:off x="9056709" y="3416189"/>
            <a:ext cx="1321905" cy="142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90BAD-15D0-1A4F-BA10-7B629CA40793}"/>
              </a:ext>
            </a:extLst>
          </p:cNvPr>
          <p:cNvSpPr txBox="1"/>
          <p:nvPr/>
        </p:nvSpPr>
        <p:spPr>
          <a:xfrm>
            <a:off x="5885756" y="3896737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Elena </a:t>
            </a:r>
            <a:r>
              <a:rPr lang="en-US" dirty="0" err="1"/>
              <a:t>Verdu</a:t>
            </a:r>
            <a:r>
              <a:rPr lang="en-US" dirty="0"/>
              <a:t> Perez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4CCF7-5198-104B-BA19-1485A708C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02" y="251292"/>
            <a:ext cx="2032000" cy="97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74FE90-08BA-7743-B889-8E31AEBD7E7C}"/>
              </a:ext>
            </a:extLst>
          </p:cNvPr>
          <p:cNvSpPr txBox="1"/>
          <p:nvPr/>
        </p:nvSpPr>
        <p:spPr>
          <a:xfrm>
            <a:off x="7812191" y="1125969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Pädagogische</a:t>
            </a:r>
            <a:r>
              <a:rPr lang="en-US" dirty="0"/>
              <a:t> Hochschule </a:t>
            </a:r>
            <a:r>
              <a:rPr lang="en-US" dirty="0" err="1"/>
              <a:t>St.Gallen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CC40-F50D-194B-91F7-7F13267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6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27E887-22A3-B042-B0FC-CED8CA1B9D05}"/>
              </a:ext>
            </a:extLst>
          </p:cNvPr>
          <p:cNvSpPr txBox="1"/>
          <p:nvPr/>
        </p:nvSpPr>
        <p:spPr>
          <a:xfrm>
            <a:off x="838200" y="2272184"/>
            <a:ext cx="10173232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Improve classroom aggregates analysis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Interactive Simulation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Include a Teacher Agent</a:t>
            </a:r>
          </a:p>
        </p:txBody>
      </p:sp>
    </p:spTree>
    <p:extLst>
      <p:ext uri="{BB962C8B-B14F-4D97-AF65-F5344CB8AC3E}">
        <p14:creationId xmlns:p14="http://schemas.microsoft.com/office/powerpoint/2010/main" val="75397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C63E0-5609-D84D-B0AD-2C44276FF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51594" y="985559"/>
            <a:ext cx="3997089" cy="537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90330" y="54482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D0D42-778F-574C-A289-B4EA9D11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2" t="10580" r="3551" b="7826"/>
          <a:stretch/>
        </p:blipFill>
        <p:spPr>
          <a:xfrm>
            <a:off x="4016276" y="934030"/>
            <a:ext cx="3997089" cy="537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70933" y="54482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504F8-CAD5-E043-A451-8E923641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2" t="10870" r="4420" b="7536"/>
          <a:stretch/>
        </p:blipFill>
        <p:spPr>
          <a:xfrm>
            <a:off x="8143316" y="985559"/>
            <a:ext cx="3997090" cy="53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823231" y="54482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</p:spTree>
    <p:extLst>
      <p:ext uri="{BB962C8B-B14F-4D97-AF65-F5344CB8AC3E}">
        <p14:creationId xmlns:p14="http://schemas.microsoft.com/office/powerpoint/2010/main" val="1994367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73270" y="177117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14257" y="17711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925626" y="18312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2511E-54B3-5B4B-9EAA-622213EF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930" r="5633" b="6257"/>
          <a:stretch/>
        </p:blipFill>
        <p:spPr>
          <a:xfrm>
            <a:off x="8296513" y="542709"/>
            <a:ext cx="3091177" cy="2989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87FC3-1C24-3245-A35F-BC1AA06E0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9067" r="5608" b="6119"/>
          <a:stretch/>
        </p:blipFill>
        <p:spPr>
          <a:xfrm>
            <a:off x="4511503" y="2140502"/>
            <a:ext cx="3091177" cy="298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C6F9C6-DCFA-9848-B9D6-A3E30CB3B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3" t="9576" r="5122" b="5807"/>
          <a:stretch/>
        </p:blipFill>
        <p:spPr>
          <a:xfrm>
            <a:off x="431671" y="2159753"/>
            <a:ext cx="3091176" cy="29823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42BFE-C3D2-7645-8A32-8B87E50D8A42}"/>
              </a:ext>
            </a:extLst>
          </p:cNvPr>
          <p:cNvGrpSpPr/>
          <p:nvPr/>
        </p:nvGrpSpPr>
        <p:grpSpPr>
          <a:xfrm>
            <a:off x="8304296" y="3531928"/>
            <a:ext cx="3166746" cy="3189547"/>
            <a:chOff x="5646107" y="4299961"/>
            <a:chExt cx="3990719" cy="41810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D8C80F-7A7A-804F-A10F-93D14C0A4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23" t="9350" r="4616" b="5393"/>
            <a:stretch/>
          </p:blipFill>
          <p:spPr>
            <a:xfrm>
              <a:off x="5646107" y="4669293"/>
              <a:ext cx="3990719" cy="3811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13CD-9179-9945-898F-A42AEF2FADD5}"/>
                </a:ext>
              </a:extLst>
            </p:cNvPr>
            <p:cNvSpPr txBox="1"/>
            <p:nvPr/>
          </p:nvSpPr>
          <p:spPr>
            <a:xfrm>
              <a:off x="6140647" y="4299961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ADHD-None-Ambitious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965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1E74-D707-FD4A-9437-8A0FD7C3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8989-058E-C545-87D2-750C8EDB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 r="11701"/>
          <a:stretch/>
        </p:blipFill>
        <p:spPr>
          <a:xfrm>
            <a:off x="962548" y="351430"/>
            <a:ext cx="9934052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8FA1C0-AD2B-DF47-B47D-DD017F8C7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33" y="4988458"/>
            <a:ext cx="1934889" cy="11907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D30B0-7015-2648-9B37-C802DCFC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EA9C61-A0FB-5043-B30A-C35A44B9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6FE1858-F2F4-8940-8822-FA2FFEF61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Action Scores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2C5444-13F5-ED4C-ADB3-A3E97281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765" y="4980213"/>
            <a:ext cx="1934889" cy="1190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03E96-E64E-6746-8A93-DB291D3CD587}"/>
                  </a:ext>
                </a:extLst>
              </p:cNvPr>
              <p:cNvSpPr txBox="1"/>
              <p:nvPr/>
            </p:nvSpPr>
            <p:spPr>
              <a:xfrm>
                <a:off x="4549059" y="4206192"/>
                <a:ext cx="1048300" cy="574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  <a:r>
                  <a:rPr lang="en-US" baseline="-25000" dirty="0"/>
                  <a:t>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03E96-E64E-6746-8A93-DB291D3C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59" y="4206192"/>
                <a:ext cx="1048300" cy="574901"/>
              </a:xfrm>
              <a:prstGeom prst="rect">
                <a:avLst/>
              </a:prstGeom>
              <a:blipFill>
                <a:blip r:embed="rId5"/>
                <a:stretch>
                  <a:fillRect l="-35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3B7751-5863-E44C-B8F8-4E7FB1F6F9EB}"/>
                  </a:ext>
                </a:extLst>
              </p:cNvPr>
              <p:cNvSpPr txBox="1"/>
              <p:nvPr/>
            </p:nvSpPr>
            <p:spPr>
              <a:xfrm>
                <a:off x="2124701" y="4195559"/>
                <a:ext cx="1349152" cy="574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  <a:r>
                  <a:rPr lang="en-US" baseline="-25000" dirty="0"/>
                  <a:t>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3B7751-5863-E44C-B8F8-4E7FB1F6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01" y="4195559"/>
                <a:ext cx="1349152" cy="574901"/>
              </a:xfrm>
              <a:prstGeom prst="rect">
                <a:avLst/>
              </a:prstGeom>
              <a:blipFill>
                <a:blip r:embed="rId6"/>
                <a:stretch>
                  <a:fillRect l="-277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6D16CD-6E90-0F42-B741-A122857FEF30}"/>
                  </a:ext>
                </a:extLst>
              </p:cNvPr>
              <p:cNvSpPr txBox="1"/>
              <p:nvPr/>
            </p:nvSpPr>
            <p:spPr>
              <a:xfrm>
                <a:off x="907863" y="1776458"/>
                <a:ext cx="9179501" cy="1963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𝑝𝑒𝑟𝑠𝑜𝑛𝑎𝑙𝑖𝑡𝑦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𝑚𝑜𝑡𝑖𝑣𝑎𝑡𝑖𝑜𝑛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dirty="0">
                          <a:latin typeface="+mj-lt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h𝑎𝑝𝑝𝑖𝑛𝑒𝑠𝑠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1.0−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𝑐𝑜𝑛𝑠𝑐𝑖𝑒𝑛𝑡𝑜𝑢𝑠𝑛𝑒𝑠𝑠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r>
                  <a:rPr lang="en-US" sz="2400" dirty="0"/>
                  <a:t>Add bias to current action, subtract bias from previous action.</a:t>
                </a:r>
                <a:endParaRPr lang="en-US" sz="2400" b="0" dirty="0"/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6D16CD-6E90-0F42-B741-A122857F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" y="1776458"/>
                <a:ext cx="9179501" cy="1963999"/>
              </a:xfrm>
              <a:prstGeom prst="rect">
                <a:avLst/>
              </a:prstGeom>
              <a:blipFill>
                <a:blip r:embed="rId7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E9130-17E7-6140-803E-6BA1BB6561AF}"/>
                  </a:ext>
                </a:extLst>
              </p:cNvPr>
              <p:cNvSpPr txBox="1"/>
              <p:nvPr/>
            </p:nvSpPr>
            <p:spPr>
              <a:xfrm>
                <a:off x="907863" y="4376201"/>
                <a:ext cx="618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E9130-17E7-6140-803E-6BA1BB65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" y="4376201"/>
                <a:ext cx="618696" cy="369332"/>
              </a:xfrm>
              <a:prstGeom prst="rect">
                <a:avLst/>
              </a:prstGeom>
              <a:blipFill>
                <a:blip r:embed="rId8"/>
                <a:stretch>
                  <a:fillRect t="-6667" r="-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5B0A86E-C24E-F445-93CD-2E75DE8BAD49}"/>
              </a:ext>
            </a:extLst>
          </p:cNvPr>
          <p:cNvSpPr txBox="1"/>
          <p:nvPr/>
        </p:nvSpPr>
        <p:spPr>
          <a:xfrm>
            <a:off x="7024992" y="4374138"/>
            <a:ext cx="397204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Break</a:t>
            </a:r>
            <a:r>
              <a:rPr lang="en-US" dirty="0"/>
              <a:t>: 1.0 - extraversion, E</a:t>
            </a:r>
            <a:r>
              <a:rPr lang="en-US" baseline="-25000" dirty="0"/>
              <a:t>D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Chat</a:t>
            </a:r>
            <a:r>
              <a:rPr lang="en-US" dirty="0"/>
              <a:t>: extraversion, E</a:t>
            </a:r>
            <a:r>
              <a:rPr lang="en-US" baseline="-25000" dirty="0"/>
              <a:t>D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Study Alone</a:t>
            </a:r>
            <a:r>
              <a:rPr lang="en-US" dirty="0"/>
              <a:t>: 1.0 - extraversion,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Study Group</a:t>
            </a:r>
            <a:r>
              <a:rPr lang="en-US" dirty="0"/>
              <a:t>: extraversion,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Quarrel</a:t>
            </a:r>
            <a:r>
              <a:rPr lang="en-US" dirty="0"/>
              <a:t>: agreeableness,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D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1897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B3725-6C3E-624E-99D0-F3DECAE2A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43500" y="1787663"/>
            <a:ext cx="9812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an Agent based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derive agent behavior from a personality trait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Experiment &amp; Results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5EEDE42-BC2E-844A-BE20-D0524F84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0BB150-5E94-ED41-B269-62A6F5DC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6E5EA0-73A8-614F-9411-93C98488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08" y="159798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765" y="373186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 dirty="0"/>
              <a:t>Schelling, T. C. (1971). Dynamics Model of Segregation. </a:t>
            </a:r>
            <a:r>
              <a:rPr lang="es-US" i="1" dirty="0"/>
              <a:t>Journal of Mathematical Sociology</a:t>
            </a:r>
            <a:r>
              <a:rPr lang="es-US" dirty="0"/>
              <a:t>, </a:t>
            </a:r>
            <a:r>
              <a:rPr lang="es-US" i="1" dirty="0"/>
              <a:t>1</a:t>
            </a:r>
            <a:r>
              <a:rPr lang="es-US" dirty="0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 dirty="0"/>
              <a:t> Perez, L., &amp; Dragicevic, S. (2009). An agent-based approach for modeling dynamics of contagious disease spread. </a:t>
            </a:r>
          </a:p>
          <a:p>
            <a:r>
              <a:rPr lang="es-US" i="1" dirty="0"/>
              <a:t>International Journal of Health Geographics</a:t>
            </a:r>
            <a:r>
              <a:rPr lang="es-US" dirty="0"/>
              <a:t>, </a:t>
            </a:r>
            <a:r>
              <a:rPr lang="es-US" i="1" dirty="0"/>
              <a:t>8</a:t>
            </a:r>
            <a:r>
              <a:rPr lang="es-US" dirty="0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derive agent behavior from a personality trait model?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F48BA7-A86F-7E4B-A35E-3F6AAB3A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OCEAN or Big Five is a widely used empirical model, applied in theoretical and practical settings[1].</a:t>
            </a:r>
          </a:p>
          <a:p>
            <a:pPr marL="0" indent="0">
              <a:buNone/>
            </a:pPr>
            <a:endParaRPr lang="es-US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Norman, W. T. (1963). Toward an adequate taxonomy of personality attributes. </a:t>
            </a:r>
            <a:r>
              <a:rPr lang="es-US" i="1" dirty="0"/>
              <a:t>Journal of Abnormal and Social Psychology</a:t>
            </a:r>
            <a:r>
              <a:rPr lang="es-US" dirty="0"/>
              <a:t>, </a:t>
            </a:r>
            <a:r>
              <a:rPr lang="es-US" i="1" dirty="0"/>
              <a:t>66</a:t>
            </a:r>
            <a:r>
              <a:rPr lang="es-US" dirty="0"/>
              <a:t>(6), 574–583. </a:t>
            </a:r>
            <a:r>
              <a:rPr lang="es-US" dirty="0">
                <a:hlinkClick r:id="rId3"/>
              </a:rPr>
              <a:t>https://doi.org/10.1037/h0040291</a:t>
            </a:r>
            <a:endParaRPr lang="es-US" dirty="0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8FFCD2-B061-CE4E-A30F-3EA2772DC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 dirty="0"/>
              <a:t>Psychology in the Schools</a:t>
            </a:r>
          </a:p>
          <a:p>
            <a:r>
              <a:rPr lang="es-US" dirty="0"/>
              <a:t>[2] Asendorpf, J. B., &amp; Van Aken, M. A. G. (2003). Validity of Big Five Personality Judgments in Childhood: A 9 Year Longitudinal Study. </a:t>
            </a:r>
            <a:r>
              <a:rPr lang="es-US" i="1" dirty="0"/>
              <a:t>European Journal of Personality</a:t>
            </a:r>
            <a:r>
              <a:rPr lang="es-US" dirty="0"/>
              <a:t>, </a:t>
            </a:r>
            <a:r>
              <a:rPr lang="es-US" i="1" dirty="0"/>
              <a:t>17</a:t>
            </a:r>
            <a:r>
              <a:rPr lang="es-US" dirty="0"/>
              <a:t>(1), 1–17. </a:t>
            </a:r>
            <a:r>
              <a:rPr lang="es-US" dirty="0">
                <a:hlinkClick r:id="rId3"/>
              </a:rPr>
              <a:t>https://doi.org/10.1002/per.460</a:t>
            </a:r>
            <a:endParaRPr lang="es-US" dirty="0"/>
          </a:p>
          <a:p>
            <a:r>
              <a:rPr lang="es-US" dirty="0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 dirty="0"/>
              <a:t>Journal of Personality and Social Psychology</a:t>
            </a:r>
            <a:r>
              <a:rPr lang="es-US" dirty="0"/>
              <a:t>, </a:t>
            </a:r>
            <a:r>
              <a:rPr lang="es-US" i="1" dirty="0"/>
              <a:t>83</a:t>
            </a:r>
            <a:r>
              <a:rPr lang="es-US" dirty="0"/>
              <a:t>(2), 451–469. https://doi.org/10.1037/0022-3514.83.2.451</a:t>
            </a:r>
          </a:p>
          <a:p>
            <a:endParaRPr lang="es-US" dirty="0"/>
          </a:p>
          <a:p>
            <a:endParaRPr lang="es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1255</Words>
  <Application>Microsoft Macintosh PowerPoint</Application>
  <PresentationFormat>Widescreen</PresentationFormat>
  <Paragraphs>261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Tema de Office</vt:lpstr>
      <vt:lpstr>Breakfastclub</vt:lpstr>
      <vt:lpstr>How different personalities effect classroom attention and happiness?</vt:lpstr>
      <vt:lpstr>Master Thesis - Objectives</vt:lpstr>
      <vt:lpstr>Content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PowerPoint Presentation</vt:lpstr>
      <vt:lpstr>Environment</vt:lpstr>
      <vt:lpstr>The Agents</vt:lpstr>
      <vt:lpstr>Logic</vt:lpstr>
      <vt:lpstr>Influences on Agent Behavior</vt:lpstr>
      <vt:lpstr>Agent Dynamics</vt:lpstr>
      <vt:lpstr>Group Dynamics</vt:lpstr>
      <vt:lpstr>PowerPoint Presentation</vt:lpstr>
      <vt:lpstr>Simulation - Breakfastclub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Breakfastclub</dc:title>
  <dc:creator>Manuel Pasieka</dc:creator>
  <cp:lastModifiedBy>Manuel Pasieka</cp:lastModifiedBy>
  <cp:revision>16</cp:revision>
  <dcterms:created xsi:type="dcterms:W3CDTF">2019-10-22T12:04:40Z</dcterms:created>
  <dcterms:modified xsi:type="dcterms:W3CDTF">2019-10-22T16:39:43Z</dcterms:modified>
</cp:coreProperties>
</file>